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260" r:id="rId3"/>
    <p:sldId id="366" r:id="rId4"/>
    <p:sldId id="367" r:id="rId5"/>
    <p:sldId id="368" r:id="rId6"/>
    <p:sldId id="374" r:id="rId7"/>
    <p:sldId id="334" r:id="rId8"/>
    <p:sldId id="335" r:id="rId9"/>
    <p:sldId id="380" r:id="rId10"/>
    <p:sldId id="381" r:id="rId11"/>
    <p:sldId id="329" r:id="rId12"/>
    <p:sldId id="336" r:id="rId13"/>
    <p:sldId id="337" r:id="rId14"/>
    <p:sldId id="339" r:id="rId15"/>
    <p:sldId id="372" r:id="rId16"/>
    <p:sldId id="373" r:id="rId17"/>
    <p:sldId id="382" r:id="rId18"/>
    <p:sldId id="391" r:id="rId19"/>
    <p:sldId id="393" r:id="rId20"/>
    <p:sldId id="394" r:id="rId21"/>
    <p:sldId id="354" r:id="rId22"/>
    <p:sldId id="356" r:id="rId23"/>
    <p:sldId id="358" r:id="rId24"/>
    <p:sldId id="359" r:id="rId25"/>
    <p:sldId id="360" r:id="rId26"/>
    <p:sldId id="363" r:id="rId27"/>
    <p:sldId id="362" r:id="rId28"/>
    <p:sldId id="365" r:id="rId29"/>
    <p:sldId id="371" r:id="rId30"/>
    <p:sldId id="353" r:id="rId31"/>
    <p:sldId id="346" r:id="rId32"/>
    <p:sldId id="364" r:id="rId33"/>
    <p:sldId id="343" r:id="rId34"/>
    <p:sldId id="345" r:id="rId35"/>
    <p:sldId id="347" r:id="rId36"/>
    <p:sldId id="348" r:id="rId37"/>
    <p:sldId id="349" r:id="rId38"/>
    <p:sldId id="350" r:id="rId39"/>
    <p:sldId id="351" r:id="rId40"/>
    <p:sldId id="352" r:id="rId41"/>
    <p:sldId id="421" r:id="rId42"/>
    <p:sldId id="369" r:id="rId43"/>
    <p:sldId id="400" r:id="rId44"/>
    <p:sldId id="412" r:id="rId45"/>
    <p:sldId id="417" r:id="rId46"/>
    <p:sldId id="418" r:id="rId47"/>
    <p:sldId id="413" r:id="rId48"/>
    <p:sldId id="414" r:id="rId49"/>
    <p:sldId id="415" r:id="rId50"/>
    <p:sldId id="401" r:id="rId51"/>
    <p:sldId id="423" r:id="rId52"/>
    <p:sldId id="420" r:id="rId53"/>
    <p:sldId id="402" r:id="rId54"/>
    <p:sldId id="370" r:id="rId55"/>
    <p:sldId id="422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C0F08B-2A77-4420-9354-CF257E5A6B45}">
          <p14:sldIdLst>
            <p14:sldId id="256"/>
            <p14:sldId id="260"/>
            <p14:sldId id="366"/>
            <p14:sldId id="367"/>
            <p14:sldId id="368"/>
            <p14:sldId id="374"/>
            <p14:sldId id="334"/>
            <p14:sldId id="335"/>
            <p14:sldId id="380"/>
            <p14:sldId id="381"/>
            <p14:sldId id="329"/>
            <p14:sldId id="336"/>
            <p14:sldId id="337"/>
            <p14:sldId id="339"/>
            <p14:sldId id="372"/>
            <p14:sldId id="373"/>
            <p14:sldId id="382"/>
            <p14:sldId id="391"/>
            <p14:sldId id="393"/>
            <p14:sldId id="394"/>
            <p14:sldId id="354"/>
            <p14:sldId id="356"/>
            <p14:sldId id="358"/>
            <p14:sldId id="359"/>
            <p14:sldId id="360"/>
            <p14:sldId id="363"/>
            <p14:sldId id="362"/>
            <p14:sldId id="365"/>
            <p14:sldId id="371"/>
            <p14:sldId id="353"/>
            <p14:sldId id="346"/>
            <p14:sldId id="364"/>
            <p14:sldId id="343"/>
            <p14:sldId id="345"/>
            <p14:sldId id="347"/>
            <p14:sldId id="348"/>
            <p14:sldId id="349"/>
            <p14:sldId id="350"/>
            <p14:sldId id="351"/>
            <p14:sldId id="352"/>
            <p14:sldId id="421"/>
            <p14:sldId id="369"/>
            <p14:sldId id="400"/>
            <p14:sldId id="412"/>
            <p14:sldId id="417"/>
            <p14:sldId id="418"/>
            <p14:sldId id="413"/>
            <p14:sldId id="414"/>
            <p14:sldId id="415"/>
            <p14:sldId id="401"/>
            <p14:sldId id="423"/>
            <p14:sldId id="420"/>
            <p14:sldId id="402"/>
            <p14:sldId id="370"/>
            <p14:sldId id="422"/>
          </p14:sldIdLst>
        </p14:section>
        <p14:section name="Untitled Section" id="{87D1CA4B-83C7-4964-9170-2242C1BF1C60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66" autoAdjust="0"/>
  </p:normalViewPr>
  <p:slideViewPr>
    <p:cSldViewPr snapToObjects="1">
      <p:cViewPr varScale="1">
        <p:scale>
          <a:sx n="187" d="100"/>
          <a:sy n="187" d="100"/>
        </p:scale>
        <p:origin x="-300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B0CB-9854-425E-A483-57B6433705E7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23880-E723-41E0-A470-2060FF1D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3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https://www.xsens.com/products/xsens-mvn/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97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is from:</a:t>
            </a:r>
          </a:p>
          <a:p>
            <a:r>
              <a:rPr lang="en-US" dirty="0" smtClean="0"/>
              <a:t>http://www.memsjournal.com/2011/01/motion-sensing-in-the-iphone-4-mems-gyroscope.html</a:t>
            </a:r>
          </a:p>
          <a:p>
            <a:r>
              <a:rPr lang="en-US" dirty="0" smtClean="0"/>
              <a:t>http://memsjournal.typepad.com/.a/6a00d8345225f869e20148c7d54d63970c-pi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59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MetaWear</a:t>
            </a:r>
            <a:r>
              <a:rPr lang="en-US" baseline="0" dirty="0" smtClean="0"/>
              <a:t> Pro C from </a:t>
            </a:r>
            <a:r>
              <a:rPr lang="en-US" baseline="0" dirty="0" err="1" smtClean="0"/>
              <a:t>Mbient</a:t>
            </a:r>
            <a:r>
              <a:rPr lang="en-US" baseline="0" dirty="0" smtClean="0"/>
              <a:t> Labs (24 mm diameter). BBC </a:t>
            </a:r>
            <a:r>
              <a:rPr lang="en-US" baseline="0" dirty="0" err="1" smtClean="0"/>
              <a:t>MicroBit</a:t>
            </a:r>
            <a:r>
              <a:rPr lang="en-US" baseline="0" dirty="0" smtClean="0"/>
              <a:t>  (43x52mm)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</a:t>
            </a:r>
            <a:r>
              <a:rPr lang="en-US" baseline="0" dirty="0" smtClean="0"/>
              <a:t> errors proportional to t^3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4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3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Snypr</a:t>
            </a:r>
            <a:r>
              <a:rPr lang="en-US" baseline="0" dirty="0" smtClean="0"/>
              <a:t> – Lacrosse training app …. Slip phone into holder on arm… Detect motion… </a:t>
            </a:r>
            <a:r>
              <a:rPr lang="en-US" baseline="0" dirty="0" err="1" smtClean="0"/>
              <a:t>Analyse</a:t>
            </a:r>
            <a:r>
              <a:rPr lang="en-US" baseline="0" dirty="0" smtClean="0"/>
              <a:t>….. Count reps….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https://www.wareable.com/golf/zepp-2-offers-new-design-and-enhanced-coaching-2548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7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</a:t>
            </a:r>
            <a:r>
              <a:rPr lang="en-US" baseline="0" dirty="0" smtClean="0"/>
              <a:t> is from a blog post by </a:t>
            </a:r>
            <a:r>
              <a:rPr lang="en-US" baseline="0" dirty="0" err="1" smtClean="0"/>
              <a:t>Seb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Madgwick</a:t>
            </a:r>
            <a:r>
              <a:rPr lang="en-US" baseline="0" dirty="0" smtClean="0"/>
              <a:t>, who wrote the seminal paper “An efficient orientation filter for inertial and </a:t>
            </a:r>
            <a:r>
              <a:rPr lang="en-US" baseline="0" dirty="0" err="1" smtClean="0"/>
              <a:t>intertial</a:t>
            </a:r>
            <a:r>
              <a:rPr lang="en-US" baseline="0" dirty="0" smtClean="0"/>
              <a:t>/magnetic sensor arrays” (30 Apr, 2010)</a:t>
            </a:r>
          </a:p>
          <a:p>
            <a:r>
              <a:rPr lang="en-US" dirty="0" smtClean="0"/>
              <a:t>Blog post is: http://diydrones.com/forum/topics/magnetometer-soft-and-hard-iron-calibration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4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1851, Leon</a:t>
            </a:r>
            <a:r>
              <a:rPr lang="en-US" baseline="0" dirty="0" smtClean="0"/>
              <a:t> Foucault famous pendulum rotated once per sidereal day – 23h56m at the poles.</a:t>
            </a:r>
          </a:p>
          <a:p>
            <a:r>
              <a:rPr lang="en-US" baseline="0" dirty="0" smtClean="0"/>
              <a:t>But as you move down in latitude, the swing plane is at an angle to the rotation of the earth through the poles.</a:t>
            </a:r>
          </a:p>
          <a:p>
            <a:r>
              <a:rPr lang="en-US" baseline="0" dirty="0" smtClean="0"/>
              <a:t>The rotation slowed down depending on the sine of the latitude.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1852, he build a gyroscope where the rotating mass maintained a fixed direction as the earth rotated.</a:t>
            </a:r>
          </a:p>
          <a:p>
            <a:r>
              <a:rPr lang="en-US" baseline="0" dirty="0" smtClean="0"/>
              <a:t>It only ran for 10 minutes before slowing. This was enough to prove the principle.</a:t>
            </a:r>
          </a:p>
          <a:p>
            <a:endParaRPr lang="en-US" dirty="0" smtClean="0"/>
          </a:p>
          <a:p>
            <a:r>
              <a:rPr lang="en-US" dirty="0" smtClean="0"/>
              <a:t>Pictures</a:t>
            </a:r>
            <a:r>
              <a:rPr lang="en-US" baseline="0" dirty="0" smtClean="0"/>
              <a:t> are from </a:t>
            </a:r>
            <a:r>
              <a:rPr lang="en-US" dirty="0" smtClean="0"/>
              <a:t>http://tobin.pagesperso-orange.fr/PROBING_SPACE_Nelson.pdf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6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ST124-M inertial platform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IU-514 instrument</a:t>
            </a:r>
            <a:r>
              <a:rPr lang="en-US" baseline="0" dirty="0" smtClean="0"/>
              <a:t> unit</a:t>
            </a:r>
          </a:p>
          <a:p>
            <a:r>
              <a:rPr lang="en-US" baseline="0" dirty="0" smtClean="0"/>
              <a:t>Silver sphere contains nitrogen for lubricating the gimbals.</a:t>
            </a:r>
          </a:p>
          <a:p>
            <a:r>
              <a:rPr lang="en-US" baseline="0" dirty="0" smtClean="0"/>
              <a:t>Empty spot to the right is where the ST124-M gimbal unit would 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6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MEMS = </a:t>
            </a:r>
            <a:r>
              <a:rPr lang="en-US" dirty="0" err="1" smtClean="0"/>
              <a:t>Micromachined</a:t>
            </a:r>
            <a:r>
              <a:rPr lang="en-US" baseline="0" dirty="0" smtClean="0"/>
              <a:t> electromagnetic structure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6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0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 anchor="t" anchorCtr="0">
            <a:noAutofit/>
          </a:bodyPr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58816" cy="4525963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405331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2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7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6766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Python, Motion Sensors</a:t>
            </a:r>
            <a:br>
              <a:rPr lang="en-US" sz="4800" dirty="0" smtClean="0"/>
            </a:br>
            <a:r>
              <a:rPr lang="en-US" sz="4800" dirty="0" smtClean="0"/>
              <a:t>and Data Fusion</a:t>
            </a:r>
            <a:br>
              <a:rPr lang="en-US" sz="4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dirty="0" err="1" smtClean="0"/>
              <a:t>PyCon</a:t>
            </a:r>
            <a:r>
              <a:rPr lang="en-US" sz="2400" dirty="0" smtClean="0"/>
              <a:t> UK, 15 September 2016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05064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Stephen Simmons</a:t>
            </a:r>
          </a:p>
          <a:p>
            <a:r>
              <a:rPr lang="en-US" sz="2000" dirty="0" smtClean="0"/>
              <a:t>mail@stevesimmons.com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16024" y="6104909"/>
            <a:ext cx="72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github.com/stevesimmons/pyconuk-motion-sensor-data-fusion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0748"/>
            <a:ext cx="7632848" cy="57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2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Control and </a:t>
            </a:r>
            <a:r>
              <a:rPr lang="en-US" dirty="0" err="1" smtClean="0"/>
              <a:t>stabilisation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1" y="980728"/>
            <a:ext cx="8260343" cy="58326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Automotive…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72385"/>
            <a:ext cx="7920880" cy="5280951"/>
          </a:xfrm>
        </p:spPr>
      </p:pic>
    </p:spTree>
    <p:extLst>
      <p:ext uri="{BB962C8B-B14F-4D97-AF65-F5344CB8AC3E}">
        <p14:creationId xmlns:p14="http://schemas.microsoft.com/office/powerpoint/2010/main" val="5021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“Quantified self”…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3" y="1003716"/>
            <a:ext cx="7471598" cy="5737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784976" cy="55135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3" r="1629"/>
          <a:stretch/>
        </p:blipFill>
        <p:spPr bwMode="auto">
          <a:xfrm>
            <a:off x="82100" y="1124744"/>
            <a:ext cx="8950258" cy="525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09664"/>
            <a:ext cx="8928992" cy="502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Local magnetic field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Gyroscope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Angular rotation rate</a:t>
            </a:r>
          </a:p>
          <a:p>
            <a:pPr lvl="0">
              <a:spcBef>
                <a:spcPts val="0"/>
              </a:spcBef>
            </a:pP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GPS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4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Local magnetic field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Gyroscope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Angular rotation rate</a:t>
            </a:r>
          </a:p>
          <a:p>
            <a:pPr lvl="0">
              <a:spcBef>
                <a:spcPts val="0"/>
              </a:spcBef>
            </a:pP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GPS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4"/>
          <a:stretch/>
        </p:blipFill>
        <p:spPr bwMode="auto">
          <a:xfrm>
            <a:off x="4067944" y="3284984"/>
            <a:ext cx="432048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99992" y="1734373"/>
            <a:ext cx="4248472" cy="1334587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A</a:t>
            </a:r>
            <a:r>
              <a:rPr lang="en-US" b="1" baseline="-25000" dirty="0" err="1" smtClean="0"/>
              <a:t>xyz</a:t>
            </a:r>
            <a:r>
              <a:rPr lang="en-US" dirty="0" smtClean="0"/>
              <a:t> = </a:t>
            </a:r>
            <a:r>
              <a:rPr lang="en-US" b="1" dirty="0" err="1" smtClean="0"/>
              <a:t>A</a:t>
            </a:r>
            <a:r>
              <a:rPr lang="en-US" b="1" baseline="-25000" dirty="0" err="1" smtClean="0"/>
              <a:t>sensor</a:t>
            </a:r>
            <a:r>
              <a:rPr lang="en-US" dirty="0" smtClean="0"/>
              <a:t> - </a:t>
            </a:r>
            <a:r>
              <a:rPr lang="en-US" b="1" dirty="0" smtClean="0"/>
              <a:t>R </a:t>
            </a:r>
            <a:r>
              <a:rPr lang="en-US" dirty="0" smtClean="0"/>
              <a:t> </a:t>
            </a:r>
            <a:r>
              <a:rPr lang="en-US" b="1" dirty="0" smtClean="0"/>
              <a:t>g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sz="1800" b="1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R</a:t>
            </a:r>
            <a:r>
              <a:rPr lang="en-US" sz="1800" dirty="0" smtClean="0"/>
              <a:t> is rotation matrix converting gravity vector g to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</p:txBody>
      </p:sp>
    </p:spTree>
    <p:extLst>
      <p:ext uri="{BB962C8B-B14F-4D97-AF65-F5344CB8AC3E}">
        <p14:creationId xmlns:p14="http://schemas.microsoft.com/office/powerpoint/2010/main" val="1101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Local </a:t>
            </a:r>
            <a:r>
              <a:rPr lang="en-US" sz="2000" dirty="0"/>
              <a:t>magnetic </a:t>
            </a:r>
            <a:r>
              <a:rPr lang="en-US" sz="2000" dirty="0" smtClean="0"/>
              <a:t>field</a:t>
            </a:r>
            <a:endParaRPr lang="en-US" sz="2000" b="1" dirty="0" smtClean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Angular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67944" y="908720"/>
            <a:ext cx="4869904" cy="2719582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B</a:t>
            </a:r>
            <a:r>
              <a:rPr lang="en-US" b="1" baseline="-25000" dirty="0" err="1" smtClean="0"/>
              <a:t>x,y,z</a:t>
            </a:r>
            <a:r>
              <a:rPr lang="en-US" dirty="0" smtClean="0"/>
              <a:t> = </a:t>
            </a:r>
            <a:r>
              <a:rPr lang="en-US" b="1" dirty="0" smtClean="0"/>
              <a:t>W R</a:t>
            </a:r>
            <a:r>
              <a:rPr lang="el-GR" b="1" baseline="-25000" dirty="0" smtClean="0"/>
              <a:t>φ </a:t>
            </a:r>
            <a:r>
              <a:rPr lang="en-US" b="1" dirty="0"/>
              <a:t>R</a:t>
            </a:r>
            <a:r>
              <a:rPr lang="el-GR" b="1" baseline="-25000" dirty="0" smtClean="0"/>
              <a:t>θ </a:t>
            </a:r>
            <a:r>
              <a:rPr lang="en-US" b="1" dirty="0" smtClean="0"/>
              <a:t>R</a:t>
            </a:r>
            <a:r>
              <a:rPr lang="el-GR" b="1" baseline="-25000" dirty="0" smtClean="0"/>
              <a:t>ψ</a:t>
            </a:r>
            <a:r>
              <a:rPr lang="en-US" dirty="0" smtClean="0"/>
              <a:t> </a:t>
            </a:r>
            <a:r>
              <a:rPr lang="en-US" b="1" dirty="0" err="1" smtClean="0"/>
              <a:t>B</a:t>
            </a:r>
            <a:r>
              <a:rPr lang="en-US" b="1" baseline="-25000" dirty="0" err="1" smtClean="0"/>
              <a:t>earth</a:t>
            </a:r>
            <a:r>
              <a:rPr lang="en-US" b="1" dirty="0" smtClean="0"/>
              <a:t> + V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R</a:t>
            </a:r>
            <a:r>
              <a:rPr lang="el-GR" sz="1800" b="1" baseline="-25000" dirty="0"/>
              <a:t>φ </a:t>
            </a:r>
            <a:r>
              <a:rPr lang="en-US" sz="1800" b="1" dirty="0"/>
              <a:t>R</a:t>
            </a:r>
            <a:r>
              <a:rPr lang="el-GR" sz="1800" b="1" baseline="-25000" dirty="0"/>
              <a:t>θ </a:t>
            </a:r>
            <a:r>
              <a:rPr lang="en-US" sz="1800" b="1" dirty="0"/>
              <a:t>R</a:t>
            </a:r>
            <a:r>
              <a:rPr lang="el-GR" sz="1800" b="1" baseline="-25000" dirty="0"/>
              <a:t>ψ</a:t>
            </a:r>
            <a:r>
              <a:rPr lang="en-US" sz="1800" dirty="0"/>
              <a:t> </a:t>
            </a:r>
            <a:r>
              <a:rPr lang="en-US" sz="1800" dirty="0" smtClean="0"/>
              <a:t> rotates the earth’s magnetic field by yaw (</a:t>
            </a:r>
            <a:r>
              <a:rPr lang="el-GR" sz="1800" dirty="0" smtClean="0"/>
              <a:t>ψ</a:t>
            </a:r>
            <a:r>
              <a:rPr lang="en-US" sz="1800" dirty="0" smtClean="0"/>
              <a:t>), pitch (</a:t>
            </a:r>
            <a:r>
              <a:rPr lang="el-GR" sz="1800" dirty="0" smtClean="0"/>
              <a:t>θ</a:t>
            </a:r>
            <a:r>
              <a:rPr lang="en-US" sz="1800" dirty="0" smtClean="0"/>
              <a:t>) and roll (</a:t>
            </a:r>
            <a:r>
              <a:rPr lang="el-GR" sz="1800" dirty="0"/>
              <a:t>φ</a:t>
            </a:r>
            <a:r>
              <a:rPr lang="en-US" sz="1800" dirty="0" smtClean="0"/>
              <a:t>) angles to the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W </a:t>
            </a:r>
            <a:r>
              <a:rPr lang="en-US" sz="1800" dirty="0" smtClean="0"/>
              <a:t>(3x3 matrix) and </a:t>
            </a:r>
            <a:r>
              <a:rPr lang="en-US" sz="1800" b="1" dirty="0" smtClean="0"/>
              <a:t>V </a:t>
            </a:r>
            <a:r>
              <a:rPr lang="en-US" sz="1800" dirty="0" smtClean="0"/>
              <a:t>(xyz-vector) are “soft iron” and “hard iron” distortions for ferromagnetic components that move with the sensor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7032"/>
            <a:ext cx="3395836" cy="25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0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19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magnetic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field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Angular </a:t>
            </a:r>
            <a:r>
              <a:rPr lang="en-US" sz="2000" dirty="0"/>
              <a:t>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1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r>
              <a:rPr lang="en-US" dirty="0"/>
              <a:t>Foucault’s gyroscope </a:t>
            </a:r>
            <a:r>
              <a:rPr lang="en-US" dirty="0" smtClean="0"/>
              <a:t>(</a:t>
            </a:r>
            <a:r>
              <a:rPr lang="en-US" dirty="0" smtClean="0"/>
              <a:t>1862)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2741"/>
            <a:ext cx="3969841" cy="494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5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648072"/>
          </a:xfrm>
        </p:spPr>
        <p:txBody>
          <a:bodyPr/>
          <a:lstStyle/>
          <a:p>
            <a:pPr algn="l"/>
            <a:r>
              <a:rPr lang="en-US" dirty="0" smtClean="0"/>
              <a:t>ST124-M </a:t>
            </a:r>
            <a:r>
              <a:rPr lang="en-US" dirty="0" smtClean="0"/>
              <a:t>inertial </a:t>
            </a:r>
            <a:r>
              <a:rPr lang="en-US" dirty="0" smtClean="0"/>
              <a:t>platform for Saturn V (1965)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84" y="1844824"/>
            <a:ext cx="3501504" cy="40809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3528" y="932723"/>
            <a:ext cx="5034190" cy="5877272"/>
            <a:chOff x="866774" y="932723"/>
            <a:chExt cx="4274920" cy="58772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3" y="932723"/>
              <a:ext cx="4242101" cy="587727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2594309" y="1638368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6774" y="549747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65283" y="288650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5559"/>
            <a:ext cx="7056784" cy="67278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8136904" cy="6857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274" r="-2520" b="20616"/>
          <a:stretch/>
        </p:blipFill>
        <p:spPr>
          <a:xfrm>
            <a:off x="1907704" y="0"/>
            <a:ext cx="5472608" cy="67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8830"/>
            <a:ext cx="4032448" cy="6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36"/>
            <a:ext cx="4313445" cy="6797840"/>
          </a:xfrm>
        </p:spPr>
      </p:pic>
    </p:spTree>
    <p:extLst>
      <p:ext uri="{BB962C8B-B14F-4D97-AF65-F5344CB8AC3E}">
        <p14:creationId xmlns:p14="http://schemas.microsoft.com/office/powerpoint/2010/main" val="196699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5334" r="8217" b="23905"/>
          <a:stretch/>
        </p:blipFill>
        <p:spPr>
          <a:xfrm>
            <a:off x="860050" y="908720"/>
            <a:ext cx="7384357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8095"/>
            <a:ext cx="6491064" cy="52532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-98" r="6933" b="14408"/>
          <a:stretch/>
        </p:blipFill>
        <p:spPr>
          <a:xfrm>
            <a:off x="172720" y="1046480"/>
            <a:ext cx="8863776" cy="57607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74360" cy="792088"/>
          </a:xfrm>
        </p:spPr>
        <p:txBody>
          <a:bodyPr/>
          <a:lstStyle/>
          <a:p>
            <a:pPr algn="l"/>
            <a:r>
              <a:rPr lang="en-US" dirty="0" smtClean="0"/>
              <a:t>Sensors </a:t>
            </a:r>
            <a:r>
              <a:rPr lang="en-US" dirty="0" smtClean="0"/>
              <a:t>in </a:t>
            </a:r>
            <a:r>
              <a:rPr lang="en-US" dirty="0" err="1" smtClean="0"/>
              <a:t>Metawear</a:t>
            </a:r>
            <a:r>
              <a:rPr lang="en-US" dirty="0" smtClean="0"/>
              <a:t> </a:t>
            </a:r>
            <a:r>
              <a:rPr lang="en-US" dirty="0" smtClean="0"/>
              <a:t>CPRO </a:t>
            </a:r>
            <a:r>
              <a:rPr lang="en-US" dirty="0" smtClean="0"/>
              <a:t>and </a:t>
            </a:r>
            <a:r>
              <a:rPr lang="en-US" dirty="0" smtClean="0"/>
              <a:t>BBC </a:t>
            </a:r>
            <a:r>
              <a:rPr lang="en-US" dirty="0" err="1" smtClean="0"/>
              <a:t>micro:bit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68152" y="5661248"/>
            <a:ext cx="205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Accelerometer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Gyroscope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	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331640" y="4221088"/>
            <a:ext cx="432048" cy="1728192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27984" y="6021288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Accelerometer </a:t>
            </a:r>
            <a:b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83968" y="4149080"/>
            <a:ext cx="288032" cy="2195373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427984" y="4509120"/>
            <a:ext cx="432048" cy="165618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143028" y="4725144"/>
            <a:ext cx="360040" cy="151216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err="1" smtClean="0"/>
              <a:t>Metaware</a:t>
            </a:r>
            <a:r>
              <a:rPr lang="en-US" dirty="0" smtClean="0"/>
              <a:t> </a:t>
            </a:r>
            <a:r>
              <a:rPr lang="en-US" dirty="0" smtClean="0"/>
              <a:t>CPRO </a:t>
            </a:r>
            <a:r>
              <a:rPr lang="en-US" dirty="0" smtClean="0"/>
              <a:t>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24 mm diameter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</a:t>
            </a:r>
            <a:r>
              <a:rPr lang="en-US" sz="1800" dirty="0" smtClean="0"/>
              <a:t>32</a:t>
            </a:r>
            <a:r>
              <a:rPr lang="en-US" sz="1800" dirty="0" smtClean="0"/>
              <a:t>k </a:t>
            </a:r>
            <a:r>
              <a:rPr lang="en-US" sz="1800" dirty="0" smtClean="0"/>
              <a:t>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</a:t>
            </a:r>
            <a:r>
              <a:rPr lang="en-US" sz="1800" dirty="0" smtClean="0"/>
              <a:t>LE (stream up to 100 Hz)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Push button; 1 LED</a:t>
            </a: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BMI160 (Bosch)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  </a:t>
            </a:r>
            <a:r>
              <a:rPr lang="en-US" sz="1800" dirty="0" smtClean="0"/>
              <a:t>Accelerometer - 3 </a:t>
            </a:r>
            <a:r>
              <a:rPr lang="en-US" sz="1800" dirty="0" smtClean="0"/>
              <a:t>axis, </a:t>
            </a:r>
            <a:r>
              <a:rPr lang="en-US" sz="1800" dirty="0" smtClean="0"/>
              <a:t>14-bit</a:t>
            </a:r>
            <a:r>
              <a:rPr lang="en-US" sz="1800" dirty="0" smtClean="0"/>
              <a:t>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</a:t>
            </a:r>
            <a:r>
              <a:rPr lang="en-US" sz="1800" dirty="0" smtClean="0"/>
              <a:t>Gyroscope – 3 axis, 16 bit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/>
              <a:t>BMI155 Magnetometer (Bosch</a:t>
            </a:r>
            <a:r>
              <a:rPr lang="en-US" sz="1800" dirty="0" smtClean="0"/>
              <a:t>)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±1300µT </a:t>
            </a:r>
            <a:r>
              <a:rPr lang="en-US" sz="1800" dirty="0" smtClean="0"/>
              <a:t>(</a:t>
            </a:r>
            <a:r>
              <a:rPr lang="en-US" sz="1800" dirty="0" err="1" smtClean="0"/>
              <a:t>sens</a:t>
            </a:r>
            <a:r>
              <a:rPr lang="en-US" sz="1800" dirty="0" smtClean="0"/>
              <a:t> </a:t>
            </a:r>
            <a:r>
              <a:rPr lang="en-US" sz="1800" dirty="0" smtClean="0"/>
              <a:t>0.3µT)</a:t>
            </a:r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Pressure: 300-1100 </a:t>
            </a:r>
            <a:r>
              <a:rPr lang="en-US" sz="1800" dirty="0" err="1" smtClean="0"/>
              <a:t>hPa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Temperature: -40 to 85 °C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Light: 0.01 to 64k lux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2" b="15809"/>
          <a:stretch/>
        </p:blipFill>
        <p:spPr>
          <a:xfrm>
            <a:off x="179512" y="1866493"/>
            <a:ext cx="4293096" cy="30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BBC </a:t>
            </a:r>
            <a:r>
              <a:rPr lang="en-US" dirty="0" err="1" smtClean="0"/>
              <a:t>microbit</a:t>
            </a:r>
            <a:r>
              <a:rPr lang="en-US" dirty="0" smtClean="0"/>
              <a:t> 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21682"/>
            <a:ext cx="4104456" cy="32194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43 x 52 mm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16k 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LE; radio; </a:t>
            </a:r>
            <a:r>
              <a:rPr lang="en-US" sz="1800" dirty="0" smtClean="0"/>
              <a:t>USB</a:t>
            </a:r>
            <a:br>
              <a:rPr lang="en-US" sz="1800" dirty="0" smtClean="0"/>
            </a:br>
            <a:r>
              <a:rPr lang="en-US" sz="1800" dirty="0" smtClean="0"/>
              <a:t>Push </a:t>
            </a:r>
            <a:r>
              <a:rPr lang="en-US" sz="1800" dirty="0" smtClean="0"/>
              <a:t>buttons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Accelerometer MMA8652FC (NXP)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3 axis, 12-bit,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6-180µA @ 2.4V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±2/4/8g (</a:t>
            </a:r>
            <a:r>
              <a:rPr lang="en-US" sz="1800" dirty="0" err="1" smtClean="0"/>
              <a:t>sens</a:t>
            </a:r>
            <a:r>
              <a:rPr lang="en-US" sz="1800" dirty="0" smtClean="0"/>
              <a:t> ±2.5%, offset ±33mg, </a:t>
            </a:r>
            <a:br>
              <a:rPr lang="en-US" sz="1800" dirty="0" smtClean="0"/>
            </a:br>
            <a:r>
              <a:rPr lang="en-US" sz="1800" dirty="0" smtClean="0"/>
              <a:t>		noise 182µg/√Hz)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Magnetometer MAG3110  (NXP)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9-900µA </a:t>
            </a:r>
            <a:r>
              <a:rPr lang="en-US" sz="1800" dirty="0"/>
              <a:t>@ </a:t>
            </a:r>
            <a:r>
              <a:rPr lang="en-US" sz="1800" dirty="0" smtClean="0"/>
              <a:t>2.4V</a:t>
            </a:r>
            <a:endParaRPr lang="en-US" sz="1800" dirty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±1000µT (</a:t>
            </a:r>
            <a:r>
              <a:rPr lang="en-US" sz="1800" dirty="0" err="1" smtClean="0"/>
              <a:t>sens</a:t>
            </a:r>
            <a:r>
              <a:rPr lang="en-US" sz="1800" dirty="0" smtClean="0"/>
              <a:t> 0.1µT, noise 0.25µT)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10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Example #1 – Wireless motion 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32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487816" cy="56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 smtClean="0"/>
              <a:t>microbit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err="1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1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11960" y="4196213"/>
            <a:ext cx="4248472" cy="2462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Relay radio data to host PC via USB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init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115000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receive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write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 smtClean="0"/>
              <a:t>Analyse</a:t>
            </a:r>
            <a:r>
              <a:rPr lang="en-US" dirty="0" smtClean="0"/>
              <a:t> data in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46341"/>
            <a:ext cx="6192688" cy="224676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0032" y="3775680"/>
            <a:ext cx="4176464" cy="267765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&lt;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class '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pandas.core.frame.DataFrame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'&gt;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Float64Index: 5860 entries,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12.9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to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246.1</a:t>
            </a:r>
            <a:endParaRPr lang="en-US" sz="1200" dirty="0">
              <a:solidFill>
                <a:srgbClr val="FF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 columns (total 8 columns):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Gesture    3760 non-null object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dtypes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 int64(7), object(1)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memory usage: 412.0+ KB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31085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504753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52736"/>
            <a:ext cx="6192688" cy="59093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pyplot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specgram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NFFT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512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noverlap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 r="12089"/>
          <a:stretch/>
        </p:blipFill>
        <p:spPr>
          <a:xfrm>
            <a:off x="4644008" y="3652492"/>
            <a:ext cx="4392488" cy="265682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5004048" y="1475492"/>
            <a:ext cx="3168352" cy="369332"/>
            <a:chOff x="5004048" y="2852936"/>
            <a:chExt cx="3168352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1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1560" y="1851668"/>
            <a:ext cx="3384376" cy="22974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Orientation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Read accelerometer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Figure out which simple gesture fits best</a:t>
            </a:r>
            <a:br>
              <a:rPr lang="en-US" sz="1800" dirty="0" smtClean="0"/>
            </a:br>
            <a:r>
              <a:rPr lang="en-US" sz="1800" dirty="0" smtClean="0"/>
              <a:t>(“falling”, “left”, “up”…)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Display first letter of the active gesture on the screen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908720"/>
            <a:ext cx="4104456" cy="3240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Sports stats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Log accelerometer data while repeated a sport-related action (running, hitting tennis ball, …)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Plot the time series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Identify characteristic motion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Find decision rules to pinpoint time when motion occurred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Use decision rule to total sports stats (# actions, speed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6660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pPr algn="l"/>
            <a:r>
              <a:rPr lang="en-US" dirty="0" smtClean="0"/>
              <a:t>Data fusion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363272" cy="5285183"/>
          </a:xfrm>
        </p:spPr>
        <p:txBody>
          <a:bodyPr>
            <a:normAutofit/>
          </a:bodyPr>
          <a:lstStyle/>
          <a:p>
            <a:pPr marL="514350" indent="-514350">
              <a:buAutoNum type="arabicParenBoth"/>
            </a:pPr>
            <a:r>
              <a:rPr lang="en-US" dirty="0" smtClean="0"/>
              <a:t>Combine data from multiple sensors</a:t>
            </a:r>
          </a:p>
          <a:p>
            <a:pPr marL="514350" indent="-514350">
              <a:buAutoNum type="arabicParenBoth"/>
            </a:pPr>
            <a:r>
              <a:rPr lang="en-US" dirty="0" smtClean="0"/>
              <a:t>Reduce </a:t>
            </a:r>
            <a:r>
              <a:rPr lang="en-US" dirty="0" smtClean="0"/>
              <a:t>position errors when integrating </a:t>
            </a:r>
            <a:r>
              <a:rPr lang="en-US" dirty="0" err="1" smtClean="0"/>
              <a:t>accel</a:t>
            </a:r>
            <a:r>
              <a:rPr lang="en-US" dirty="0" smtClean="0"/>
              <a:t>/</a:t>
            </a:r>
            <a:r>
              <a:rPr lang="en-US" dirty="0" err="1" smtClean="0"/>
              <a:t>vel</a:t>
            </a:r>
            <a:endParaRPr lang="en-US" dirty="0" smtClean="0"/>
          </a:p>
          <a:p>
            <a:pPr marL="514350" indent="-514350">
              <a:buAutoNum type="arabicParenBoth"/>
            </a:pPr>
            <a:r>
              <a:rPr lang="en-US" dirty="0" smtClean="0"/>
              <a:t>Correct for sensor bias, drift, noise, nonlinearities</a:t>
            </a:r>
          </a:p>
          <a:p>
            <a:pPr marL="514350" indent="-514350">
              <a:buAutoNum type="arabicParenBoth"/>
            </a:pPr>
            <a:r>
              <a:rPr lang="en-US" dirty="0" smtClean="0"/>
              <a:t>Deal with missing data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8264" y="6381328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15616" y="3573016"/>
            <a:ext cx="7200800" cy="2664296"/>
            <a:chOff x="1763688" y="1700808"/>
            <a:chExt cx="7200800" cy="2664296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763688" y="1700808"/>
              <a:ext cx="2232248" cy="688256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FF0000"/>
                  </a:solidFill>
                </a:rPr>
                <a:t>Accelerometer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00B0F0"/>
                  </a:solidFill>
                </a:rPr>
                <a:t>Magnetometer</a:t>
              </a: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1763688" y="2536799"/>
              <a:ext cx="2232248" cy="688256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FF0000"/>
                  </a:solidFill>
                </a:rPr>
                <a:t>Accelerometer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00B050"/>
                  </a:solidFill>
                </a:rPr>
                <a:t>Gyroscope</a:t>
              </a:r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1763688" y="3369071"/>
              <a:ext cx="2232248" cy="996033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FF0000"/>
                  </a:solidFill>
                </a:rPr>
                <a:t>Accelerometer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00B0F0"/>
                  </a:solidFill>
                </a:rPr>
                <a:t>Magnetometer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00B050"/>
                  </a:solidFill>
                </a:rPr>
                <a:t>Gyroscope</a:t>
              </a: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427984" y="1729379"/>
              <a:ext cx="3744416" cy="626701"/>
            </a:xfrm>
            <a:prstGeom prst="rect">
              <a:avLst/>
            </a:prstGeom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b="1" dirty="0" smtClean="0"/>
                <a:t>Tilt-compensated electronic compass </a:t>
              </a:r>
            </a:p>
            <a:p>
              <a:pPr>
                <a:spcBef>
                  <a:spcPts val="0"/>
                </a:spcBef>
              </a:pPr>
              <a:r>
                <a:rPr lang="en-US" sz="1800" dirty="0" smtClean="0"/>
                <a:t>(if acceleration = 0)</a:t>
              </a:r>
              <a:endParaRPr lang="en-US" sz="1800" dirty="0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4427984" y="2495039"/>
              <a:ext cx="4536504" cy="626701"/>
            </a:xfrm>
            <a:prstGeom prst="rect">
              <a:avLst/>
            </a:prstGeom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b="1" dirty="0" smtClean="0"/>
                <a:t>Inertial Measurement Unit (IMU)</a:t>
              </a:r>
            </a:p>
            <a:p>
              <a:pPr>
                <a:spcBef>
                  <a:spcPts val="0"/>
                </a:spcBef>
              </a:pPr>
              <a:r>
                <a:rPr lang="en-US" sz="1800" dirty="0" smtClean="0"/>
                <a:t>(6 </a:t>
              </a:r>
              <a:r>
                <a:rPr lang="en-US" sz="1800" dirty="0" err="1" smtClean="0"/>
                <a:t>DoF</a:t>
              </a:r>
              <a:r>
                <a:rPr lang="en-US" sz="1800" dirty="0"/>
                <a:t> </a:t>
              </a:r>
              <a:r>
                <a:rPr lang="en-US" sz="1800" dirty="0" smtClean="0"/>
                <a:t>– orientation, no absolute yaw)</a:t>
              </a:r>
              <a:endParaRPr lang="en-US" sz="1800" dirty="0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4427984" y="3402572"/>
              <a:ext cx="4392488" cy="903700"/>
            </a:xfrm>
            <a:prstGeom prst="rect">
              <a:avLst/>
            </a:prstGeom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b="1" dirty="0" smtClean="0"/>
                <a:t>Attitude Heading Reference System (AHRS)</a:t>
              </a:r>
            </a:p>
            <a:p>
              <a:pPr>
                <a:spcBef>
                  <a:spcPts val="0"/>
                </a:spcBef>
              </a:pPr>
              <a:r>
                <a:rPr lang="en-US" sz="1800" b="1" dirty="0" smtClean="0"/>
                <a:t>Magnetic, Angular Rate, Gravity (MARG)</a:t>
              </a:r>
            </a:p>
            <a:p>
              <a:pPr>
                <a:spcBef>
                  <a:spcPts val="0"/>
                </a:spcBef>
              </a:pPr>
              <a:r>
                <a:rPr lang="en-US" sz="1800" dirty="0" smtClean="0"/>
                <a:t>(9 </a:t>
              </a:r>
              <a:r>
                <a:rPr lang="en-US" sz="1800" dirty="0" err="1" smtClean="0"/>
                <a:t>DoF</a:t>
              </a:r>
              <a:r>
                <a:rPr lang="en-US" sz="1800" dirty="0" smtClean="0"/>
                <a:t> – orientation, absolute north)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1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42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1052736"/>
            <a:ext cx="4680520" cy="4154984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See analysis-tilt-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compensation.ipynb</a:t>
            </a:r>
            <a:endParaRPr lang="en-US" sz="1200" dirty="0" smtClean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numpy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pandas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math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180.0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math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is collected via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logger as the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tilted up and down while pointed in 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approximately a constant heading.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read_csv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'data-compass-heading-with-tilt.csv'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1000.0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ms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 to sec (float)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set_index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'''Add column '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 to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copy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sum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axis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0.5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247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43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48" y="4232101"/>
            <a:ext cx="36195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4948" y="3861048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Calculated heading (degrees)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1052736"/>
            <a:ext cx="4680520" cy="60016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See analysis-tilt-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compensation.ipynb</a:t>
            </a:r>
            <a:endParaRPr lang="en-US" sz="1200" dirty="0" smtClean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numpy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pandas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math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180.0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math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is collected via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logger as the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tilted up and down while pointed in 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approximately a constant heading.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read_csv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'data-compass-heading-with-tilt.csv'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1000.0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ms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 to sec (float)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set_index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'''Add column '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 to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copy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sum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axis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0.5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 smtClean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Simple compass heading (yaw angle = psi)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6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44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4948" y="3861048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Calculated heading (degrees)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836712"/>
            <a:ext cx="4968552" cy="60016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compass_heading_tilt_comp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"""Pandas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with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heading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corrected for tilt.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This assumes the accelerometer is held still.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From the angle of gravity,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infer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 magnetometer's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tilt relative to the Earth's surface. 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Undo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 effects of tilt in the roll and pitch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directions, leaving a clean magnetic heading in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the yaw (Z) direction.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The input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assumed to have columns named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"""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AccZ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Undo roll around X axis by angle phi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phi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+/- 180 degrees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phi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phi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Undo pitch around Y axis by angle theta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theta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+/-90 degrees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Calculate yaw angle psi around Z axis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psi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HeadingTiltCorrected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s</a:t>
            </a: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48" y="4232101"/>
            <a:ext cx="36195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946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74360" cy="792088"/>
          </a:xfrm>
        </p:spPr>
        <p:txBody>
          <a:bodyPr/>
          <a:lstStyle/>
          <a:p>
            <a:r>
              <a:rPr lang="en-US" dirty="0" smtClean="0"/>
              <a:t>Example #2 – Simple magnetometer 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6436" y="1835532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Ideal readings lie on a perfect sphere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1835532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Pre- and post- calibration data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2215877"/>
            <a:ext cx="35623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9" y="2179687"/>
            <a:ext cx="33242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23" y="4293096"/>
            <a:ext cx="359092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95536" y="1052736"/>
            <a:ext cx="8640960" cy="688256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 err="1" smtClean="0"/>
              <a:t>B</a:t>
            </a:r>
            <a:r>
              <a:rPr lang="en-US" sz="2400" b="1" baseline="-25000" dirty="0" err="1" smtClean="0"/>
              <a:t>x,y,z</a:t>
            </a:r>
            <a:r>
              <a:rPr lang="en-US" sz="2400" dirty="0" smtClean="0"/>
              <a:t> = </a:t>
            </a:r>
            <a:r>
              <a:rPr lang="en-US" sz="2400" b="1" dirty="0" smtClean="0"/>
              <a:t>W R</a:t>
            </a:r>
            <a:r>
              <a:rPr lang="el-GR" sz="2400" b="1" baseline="-25000" dirty="0" smtClean="0"/>
              <a:t>φ </a:t>
            </a:r>
            <a:r>
              <a:rPr lang="en-US" sz="2400" b="1" dirty="0"/>
              <a:t>R</a:t>
            </a:r>
            <a:r>
              <a:rPr lang="el-GR" sz="2400" b="1" baseline="-25000" dirty="0" smtClean="0"/>
              <a:t>θ </a:t>
            </a:r>
            <a:r>
              <a:rPr lang="en-US" sz="2400" b="1" dirty="0" smtClean="0"/>
              <a:t>R</a:t>
            </a:r>
            <a:r>
              <a:rPr lang="el-GR" sz="2400" b="1" baseline="-25000" dirty="0" smtClean="0"/>
              <a:t>ψ</a:t>
            </a:r>
            <a:r>
              <a:rPr lang="en-US" sz="2400" dirty="0" smtClean="0"/>
              <a:t> </a:t>
            </a:r>
            <a:r>
              <a:rPr lang="en-US" sz="2400" b="1" dirty="0" err="1" smtClean="0"/>
              <a:t>B</a:t>
            </a:r>
            <a:r>
              <a:rPr lang="en-US" sz="2400" b="1" baseline="-25000" dirty="0" err="1" smtClean="0"/>
              <a:t>earth</a:t>
            </a:r>
            <a:r>
              <a:rPr lang="en-US" sz="2400" b="1" dirty="0" smtClean="0"/>
              <a:t> + V           </a:t>
            </a:r>
            <a:r>
              <a:rPr lang="en-US" sz="2000" dirty="0" smtClean="0"/>
              <a:t>where </a:t>
            </a:r>
            <a:r>
              <a:rPr lang="en-US" sz="2000" b="1" dirty="0" smtClean="0"/>
              <a:t>V </a:t>
            </a:r>
            <a:r>
              <a:rPr lang="en-US" sz="2000" dirty="0" smtClean="0"/>
              <a:t>= “hard iron”; </a:t>
            </a:r>
            <a:r>
              <a:rPr lang="en-US" sz="2000" b="1" dirty="0" smtClean="0"/>
              <a:t>W</a:t>
            </a:r>
            <a:r>
              <a:rPr lang="en-US" sz="2000" dirty="0" smtClean="0"/>
              <a:t> = “soft iron”</a:t>
            </a:r>
            <a:endParaRPr lang="en-US" sz="2000" dirty="0"/>
          </a:p>
          <a:p>
            <a:pPr>
              <a:spcBef>
                <a:spcPts val="0"/>
              </a:spcBef>
            </a:pPr>
            <a:endParaRPr lang="en-US" sz="16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4518412"/>
            <a:ext cx="4763938" cy="2067095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 smtClean="0"/>
              <a:t>Proper calibration fits </a:t>
            </a:r>
            <a:r>
              <a:rPr lang="en-US" sz="1800" b="1" dirty="0" smtClean="0"/>
              <a:t>W</a:t>
            </a:r>
            <a:r>
              <a:rPr lang="en-US" sz="1800" dirty="0" smtClean="0"/>
              <a:t> to an ellipsoid.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To simplify the example today, don’t worry about rotation, just offset </a:t>
            </a:r>
            <a:r>
              <a:rPr lang="en-US" sz="1800" b="1" dirty="0" smtClean="0"/>
              <a:t>V</a:t>
            </a:r>
            <a:r>
              <a:rPr lang="en-US" sz="1800" dirty="0" smtClean="0"/>
              <a:t> and scale </a:t>
            </a:r>
            <a:r>
              <a:rPr lang="en-US" sz="1800" b="1" dirty="0" smtClean="0"/>
              <a:t>S</a:t>
            </a:r>
            <a:r>
              <a:rPr lang="en-US" sz="1800" dirty="0" smtClean="0"/>
              <a:t>: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V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magXYZ_cal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– V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S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5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#3 – Mobile phone sensor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/>
              <a:t>List sensors, manufacturers, specs,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1" dirty="0" smtClean="0"/>
              <a:t>My Sensors</a:t>
            </a: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Stream sensor data over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wifi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IMU+GPS-Stream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Log sensor data to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csv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08" y="1448162"/>
            <a:ext cx="2936924" cy="522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62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#3 – </a:t>
            </a:r>
            <a:r>
              <a:rPr lang="en-US" dirty="0" smtClean="0"/>
              <a:t>Mobile </a:t>
            </a:r>
            <a:r>
              <a:rPr lang="en-US" dirty="0"/>
              <a:t>phone sensor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List sensors, manufacturers,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My Sensors</a:t>
            </a:r>
          </a:p>
          <a:p>
            <a:endParaRPr lang="en-US" sz="2000" dirty="0"/>
          </a:p>
          <a:p>
            <a:r>
              <a:rPr lang="en-US" sz="2000" dirty="0" smtClean="0"/>
              <a:t>Stream sensor data over </a:t>
            </a:r>
            <a:r>
              <a:rPr lang="en-US" sz="2000" dirty="0" err="1" smtClean="0"/>
              <a:t>wifi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/>
              <a:t>IMU+GPS-Stream</a:t>
            </a: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Log sensor data to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csv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7" y="1440160"/>
            <a:ext cx="2941425" cy="522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7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r>
              <a:rPr lang="en-US" dirty="0"/>
              <a:t>Example #3 – </a:t>
            </a:r>
            <a:r>
              <a:rPr lang="en-US" dirty="0" smtClean="0"/>
              <a:t>Mobile </a:t>
            </a:r>
            <a:r>
              <a:rPr lang="en-US" dirty="0"/>
              <a:t>phone sensor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List sensors, manufacturers,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My Sensors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Stream sensor data over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wifi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IMU+GPS-Stream</a:t>
            </a: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/>
              <a:t>Log sensor data to </a:t>
            </a:r>
            <a:r>
              <a:rPr lang="en-US" sz="2000" dirty="0" err="1" smtClean="0"/>
              <a:t>csv</a:t>
            </a:r>
            <a:r>
              <a:rPr lang="en-US" sz="2000" dirty="0" smtClean="0"/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1" dirty="0" smtClean="0"/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40160"/>
            <a:ext cx="2941425" cy="52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2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</a:t>
            </a:r>
            <a:r>
              <a:rPr lang="en-US" sz="2400" dirty="0" smtClean="0"/>
              <a:t>– tilt-compensated digital </a:t>
            </a:r>
            <a:r>
              <a:rPr lang="en-US" sz="2400" dirty="0" smtClean="0"/>
              <a:t>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Example #3 – 9 </a:t>
            </a:r>
            <a:r>
              <a:rPr lang="en-US" sz="2400" dirty="0" err="1"/>
              <a:t>DoF</a:t>
            </a:r>
            <a:r>
              <a:rPr lang="en-US" sz="2400" dirty="0"/>
              <a:t> IMU from mobile phone data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r>
              <a:rPr lang="en-US" dirty="0" smtClean="0"/>
              <a:t>Example #3 – </a:t>
            </a:r>
            <a:r>
              <a:rPr lang="en-US" dirty="0" err="1" smtClean="0"/>
              <a:t>Kalman</a:t>
            </a:r>
            <a:r>
              <a:rPr lang="en-US" dirty="0" smtClean="0"/>
              <a:t> filter for 9-DoF IMU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49</a:t>
            </a:fld>
            <a:endParaRPr lang="en-US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78" y="1340768"/>
            <a:ext cx="893483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7504" y="6300028"/>
            <a:ext cx="8163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Diagram from NXP Sensor Fusion Library for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Kinetis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MCUs, release 7.00, August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22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r>
              <a:rPr lang="en-US" dirty="0" smtClean="0"/>
              <a:t>Example #3 – </a:t>
            </a:r>
            <a:r>
              <a:rPr lang="en-US" dirty="0" err="1" smtClean="0"/>
              <a:t>Kalman</a:t>
            </a:r>
            <a:r>
              <a:rPr lang="en-US" dirty="0" smtClean="0"/>
              <a:t> filter for 9-DoF IMU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88" y="764704"/>
            <a:ext cx="5472608" cy="4525963"/>
          </a:xfrm>
        </p:spPr>
        <p:txBody>
          <a:bodyPr>
            <a:normAutofit fontScale="40000" lnSpcReduction="20000"/>
          </a:bodyPr>
          <a:lstStyle/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Load 9-DoF sensor data as pandas DataFrame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read_csv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"data-IMU.csv"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names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'Time,AccX,AccY,AccZ,GyroX,GyroY,GyroZ,MagX,MagY,</a:t>
            </a:r>
            <a:r>
              <a:rPr lang="en-US" sz="2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25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','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columns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dict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zip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columns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new_names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)),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set_index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drop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False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Get data as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numpy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arrays that 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scikit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-kinematics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expects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aXYZ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AccX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AccY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AccZ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values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gXYZ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GyroX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GyroY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GyroZ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values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mXYZ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values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IMU using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Kalman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filter from </a:t>
            </a:r>
            <a:r>
              <a:rPr lang="en-US" b="1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scikit</a:t>
            </a:r>
            <a:r>
              <a:rPr lang="en-US" b="1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-kinematics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http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://work.thaslwanter.at/skinematics/html/index.html 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rate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len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Time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Time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b="1" dirty="0" smtClean="0">
              <a:solidFill>
                <a:srgbClr val="0000FF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skinematics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skin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quaternion_arr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skin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imus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kalman_quat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aXYZ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9.81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gXYZ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mXYZ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quaternion_obj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skin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imus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quaternion_arr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angles_arr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quaternion_obj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export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'Fick'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180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math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pi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angles_df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angles_arr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             columns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'phi'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theta'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'psi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index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angles_df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50</a:t>
            </a:fld>
            <a:endParaRPr lang="en-US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0" y="764704"/>
            <a:ext cx="2831044" cy="203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4" y="2834112"/>
            <a:ext cx="2755950" cy="203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05" y="4775790"/>
            <a:ext cx="2812019" cy="203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52" y="4715732"/>
            <a:ext cx="3143288" cy="2241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491880" y="3356992"/>
            <a:ext cx="532859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29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1560" y="1851668"/>
            <a:ext cx="3384376" cy="22974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Orientation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Read accelerometer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Figure out which simple gesture fits best</a:t>
            </a:r>
            <a:br>
              <a:rPr lang="en-US" sz="1800" dirty="0" smtClean="0"/>
            </a:br>
            <a:r>
              <a:rPr lang="en-US" sz="1800" dirty="0" smtClean="0"/>
              <a:t>(“falling”, “left”, “up”…)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Display first letter of the active gesture on the screen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908720"/>
            <a:ext cx="4104456" cy="3240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Sports stats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Log accelerometer data while repeated a sport-related action (running, hitting tennis ball, …)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Plot the time series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Identify characteristic motion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Find decision rules to pinpoint time when motion occurred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Use decision rule to total sports stats (# actions, speed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5576" y="4653136"/>
            <a:ext cx="5832648" cy="211732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9 </a:t>
            </a:r>
            <a:r>
              <a:rPr lang="en-US" sz="1800" dirty="0" err="1" smtClean="0"/>
              <a:t>DoF</a:t>
            </a:r>
            <a:r>
              <a:rPr lang="en-US" sz="1800" dirty="0" smtClean="0"/>
              <a:t> IMU (Inertial Measurement Unit)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Find a Python IMU project on </a:t>
            </a:r>
            <a:r>
              <a:rPr lang="en-US" sz="1800" dirty="0" err="1" smtClean="0"/>
              <a:t>GitHub</a:t>
            </a:r>
            <a:endParaRPr lang="en-US" sz="1800" dirty="0" smtClean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Capture </a:t>
            </a:r>
            <a:r>
              <a:rPr lang="en-US" sz="1800" dirty="0" err="1" smtClean="0"/>
              <a:t>accel</a:t>
            </a:r>
            <a:r>
              <a:rPr lang="en-US" sz="1800" dirty="0" smtClean="0"/>
              <a:t>/mag/gyro data from mobile phone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Reformat the data and feed into the IMU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See how accurately this can track orientation/position using a </a:t>
            </a:r>
            <a:r>
              <a:rPr lang="en-US" sz="1800" dirty="0" err="1" smtClean="0"/>
              <a:t>Kalman</a:t>
            </a:r>
            <a:r>
              <a:rPr lang="en-US" sz="1800" dirty="0" smtClean="0"/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2149166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– </a:t>
            </a:r>
            <a:r>
              <a:rPr lang="en-US" sz="2400" dirty="0" smtClean="0"/>
              <a:t>tilt-compensated digital </a:t>
            </a:r>
            <a:r>
              <a:rPr lang="en-US" sz="2400" dirty="0" smtClean="0"/>
              <a:t>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#3 – </a:t>
            </a:r>
            <a:r>
              <a:rPr lang="en-US" sz="2400" dirty="0" smtClean="0"/>
              <a:t>9 </a:t>
            </a:r>
            <a:r>
              <a:rPr lang="en-US" sz="2400" dirty="0" err="1" smtClean="0"/>
              <a:t>DoF</a:t>
            </a:r>
            <a:r>
              <a:rPr lang="en-US" sz="2400" dirty="0" smtClean="0"/>
              <a:t> IMU from </a:t>
            </a:r>
            <a:r>
              <a:rPr lang="en-US" sz="2400" dirty="0" smtClean="0"/>
              <a:t>mobile phone data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5245"/>
            <a:ext cx="8435280" cy="4525963"/>
          </a:xfrm>
        </p:spPr>
        <p:txBody>
          <a:bodyPr>
            <a:noAutofit/>
          </a:bodyPr>
          <a:lstStyle/>
          <a:p>
            <a:r>
              <a:rPr lang="en-US" sz="1200" i="1" u="sng" dirty="0" err="1" smtClean="0"/>
              <a:t>Github</a:t>
            </a:r>
            <a:r>
              <a:rPr lang="en-US" sz="1200" i="1" u="sng" dirty="0" smtClean="0"/>
              <a:t> report accompanying this talk</a:t>
            </a:r>
            <a:endParaRPr lang="en-US" sz="1200" dirty="0" smtClean="0"/>
          </a:p>
          <a:p>
            <a:r>
              <a:rPr lang="en-US" sz="1200" dirty="0" smtClean="0"/>
              <a:t>http://github.com/stevesimmons/pyconuk-motion-sensor-data-fusion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BBC </a:t>
            </a:r>
            <a:r>
              <a:rPr lang="en-US" sz="1200" i="1" u="sng" dirty="0" err="1" smtClean="0"/>
              <a:t>micro:bit</a:t>
            </a:r>
            <a:r>
              <a:rPr lang="en-US" sz="1200" i="1" u="sng" dirty="0" smtClean="0"/>
              <a:t> (has accelerometer and </a:t>
            </a:r>
            <a:r>
              <a:rPr lang="en-US" sz="1200" i="1" u="sng" dirty="0" err="1" smtClean="0"/>
              <a:t>magnetomer</a:t>
            </a:r>
            <a:r>
              <a:rPr lang="en-US" sz="1200" i="1" u="sng" dirty="0" smtClean="0"/>
              <a:t>, no gyroscope)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/>
              <a:t>		http://</a:t>
            </a:r>
            <a:r>
              <a:rPr lang="en-US" sz="1200" dirty="0" smtClean="0"/>
              <a:t>microbit-micropython.readthedocs.io</a:t>
            </a:r>
          </a:p>
          <a:p>
            <a:r>
              <a:rPr lang="en-US" sz="1200" dirty="0"/>
              <a:t>Mu </a:t>
            </a:r>
            <a:r>
              <a:rPr lang="en-US" sz="1200" dirty="0" smtClean="0"/>
              <a:t>editor / </a:t>
            </a:r>
            <a:r>
              <a:rPr lang="en-US" sz="1200" dirty="0" err="1" smtClean="0"/>
              <a:t>uFlash</a:t>
            </a:r>
            <a:r>
              <a:rPr lang="en-US" sz="1200" dirty="0"/>
              <a:t>	https://github.com/ntoll/mu 		http://</a:t>
            </a:r>
            <a:r>
              <a:rPr lang="en-US" sz="1200" dirty="0" smtClean="0"/>
              <a:t>uflash.readthedocs.org</a:t>
            </a:r>
          </a:p>
          <a:p>
            <a:r>
              <a:rPr lang="en-US" sz="1200" dirty="0" smtClean="0"/>
              <a:t>MMA8652 accelerometer	http://www.nxp.com/files/sensors/doc/data_sheet/MMA8652FC.pdf </a:t>
            </a:r>
          </a:p>
          <a:p>
            <a:r>
              <a:rPr lang="en-US" sz="1200" dirty="0" smtClean="0"/>
              <a:t>MAG3110 magnetometer 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www.nxp.com/files/sensors/doc/data_sheet/MAG3110.pdf</a:t>
            </a:r>
          </a:p>
          <a:p>
            <a:r>
              <a:rPr lang="en-US" sz="1200" dirty="0" smtClean="0"/>
              <a:t>	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www.nxp.com/files/sensors/doc/data_sheet/AN4083.pdf</a:t>
            </a:r>
            <a:endParaRPr lang="en-US" sz="1200" dirty="0"/>
          </a:p>
          <a:p>
            <a:r>
              <a:rPr lang="en-US" sz="1200" i="1" u="sng" dirty="0" smtClean="0"/>
              <a:t>Data fusion concepts</a:t>
            </a:r>
          </a:p>
          <a:p>
            <a:r>
              <a:rPr lang="en-US" sz="1200" dirty="0" smtClean="0"/>
              <a:t>NXP sensor fusion toolbox (version 7.00, 18 August 2016)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://www.nxp.com/products/sensors/nxp-sensor-fusion:XTRSICSNSTLBOX?tid=vansensorfusion</a:t>
            </a:r>
          </a:p>
          <a:p>
            <a:r>
              <a:rPr lang="en-US" sz="1200" dirty="0" smtClean="0"/>
              <a:t>    Datasheet	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cache.nxp.com/files/sensors/doc/data_sheet/XSFLK_DS.pdf</a:t>
            </a:r>
          </a:p>
          <a:p>
            <a:r>
              <a:rPr lang="en-US" sz="1200" dirty="0" smtClean="0"/>
              <a:t>    User guide		http</a:t>
            </a:r>
            <a:r>
              <a:rPr lang="en-US" sz="1200" dirty="0"/>
              <a:t>://cache.nxp.com/files/sensors/doc/user_guide/NSFK_Prod_UG.pdf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Electronic compass projects (accelerometer and magnetometer)</a:t>
            </a:r>
          </a:p>
          <a:p>
            <a:r>
              <a:rPr lang="en-US" sz="1200" dirty="0" smtClean="0"/>
              <a:t>Circuit Cellar (2012)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cache.nxp.com/files/sensors/doc/reports_presentations/ARTICLE_REPRINT.pdf</a:t>
            </a:r>
          </a:p>
          <a:p>
            <a:endParaRPr lang="en-US" sz="1200" dirty="0"/>
          </a:p>
          <a:p>
            <a:r>
              <a:rPr lang="en-US" sz="1200" i="1" u="sng" dirty="0" smtClean="0"/>
              <a:t>IMU/AHRS projects (accelerometer, gyroscope, magnetometer)</a:t>
            </a:r>
          </a:p>
          <a:p>
            <a:r>
              <a:rPr lang="en-US" sz="1200" dirty="0" err="1" smtClean="0"/>
              <a:t>scikit</a:t>
            </a:r>
            <a:r>
              <a:rPr lang="en-US" sz="1200" dirty="0"/>
              <a:t>-kinematics	 http://work.thaslwanter.at/skinematics/html/index.html </a:t>
            </a:r>
            <a:endParaRPr lang="en-US" sz="1200" dirty="0" smtClean="0"/>
          </a:p>
          <a:p>
            <a:r>
              <a:rPr lang="en-US" sz="1200" dirty="0" err="1" smtClean="0"/>
              <a:t>Madgwick’s</a:t>
            </a:r>
            <a:r>
              <a:rPr lang="en-US" sz="1200" dirty="0" smtClean="0"/>
              <a:t> </a:t>
            </a:r>
            <a:r>
              <a:rPr lang="en-US" sz="1200" dirty="0" smtClean="0"/>
              <a:t>algorithm (2010)	 https://www.samba.org/tridge/UAV/madgwick_internal_report.pdf	</a:t>
            </a:r>
          </a:p>
          <a:p>
            <a:r>
              <a:rPr lang="en-US" sz="1200" dirty="0" smtClean="0"/>
              <a:t>IMU </a:t>
            </a:r>
            <a:r>
              <a:rPr lang="en-US" sz="1200" dirty="0"/>
              <a:t>Data </a:t>
            </a:r>
            <a:r>
              <a:rPr lang="en-US" sz="1200" dirty="0" smtClean="0"/>
              <a:t>Fusing</a:t>
            </a:r>
            <a:r>
              <a:rPr lang="en-US" sz="1200" dirty="0"/>
              <a:t>	 http://www.olliw.eu/2013/imu-data-fusing</a:t>
            </a:r>
            <a:r>
              <a:rPr lang="en-US" sz="1200" dirty="0" smtClean="0"/>
              <a:t>/</a:t>
            </a:r>
          </a:p>
          <a:p>
            <a:r>
              <a:rPr lang="en-US" sz="1200" dirty="0" smtClean="0"/>
              <a:t>9DoF Sensor Fusion</a:t>
            </a:r>
            <a:r>
              <a:rPr lang="en-US" sz="1200" dirty="0"/>
              <a:t>	 https://github.com/kriswiner/MPU-6050/wiki/Affordable-9-DoF-Sensor-Fusion</a:t>
            </a:r>
          </a:p>
          <a:p>
            <a:r>
              <a:rPr lang="en-US" sz="1200" dirty="0" smtClean="0"/>
              <a:t>Experimental Comparison of Sensor Fusion Algorithms for Attitude Estimation (A </a:t>
            </a:r>
            <a:r>
              <a:rPr lang="en-US" sz="1200" dirty="0" err="1" smtClean="0"/>
              <a:t>Cavallo</a:t>
            </a:r>
            <a:r>
              <a:rPr lang="en-US" sz="1200" dirty="0" smtClean="0"/>
              <a:t> et al IFAC </a:t>
            </a:r>
            <a:r>
              <a:rPr lang="en-US" sz="1200" dirty="0"/>
              <a:t>2014) </a:t>
            </a:r>
            <a:r>
              <a:rPr lang="en-US" sz="1200" dirty="0" smtClean="0"/>
              <a:t>				http</a:t>
            </a:r>
            <a:r>
              <a:rPr lang="en-US" sz="1200" dirty="0"/>
              <a:t>://www.nt.ntnu.no/users/skoge/prost/proceedings/ifac2014/media/files/1173.pdf</a:t>
            </a:r>
            <a:endParaRPr lang="en-US" sz="1200" dirty="0" smtClean="0"/>
          </a:p>
          <a:p>
            <a:r>
              <a:rPr lang="en-US" sz="1200" dirty="0" err="1" smtClean="0"/>
              <a:t>BerryIMU</a:t>
            </a:r>
            <a:r>
              <a:rPr lang="en-US" sz="1200" dirty="0" smtClean="0"/>
              <a:t>		http://ozzmaker.com/berryimu-quick-start-guide	https://github.com/mwilliams03/BerryIMU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 smtClean="0"/>
              <a:t> 6/9-DOF fusion (needs gyro -&gt; not for BBC </a:t>
            </a:r>
            <a:r>
              <a:rPr lang="en-US" sz="1200" dirty="0" err="1" smtClean="0"/>
              <a:t>micro:bit</a:t>
            </a:r>
            <a:r>
              <a:rPr lang="en-US" sz="1200" dirty="0" smtClean="0"/>
              <a:t>) 	https://github.com/micropython-IMU/micropython-fusion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6766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Python, Motion Sensors</a:t>
            </a:r>
            <a:br>
              <a:rPr lang="en-US" sz="4800" dirty="0" smtClean="0"/>
            </a:br>
            <a:r>
              <a:rPr lang="en-US" sz="4800" dirty="0" smtClean="0"/>
              <a:t>and Data Fusion</a:t>
            </a:r>
            <a:br>
              <a:rPr lang="en-US" sz="4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dirty="0" err="1" smtClean="0"/>
              <a:t>PyCon</a:t>
            </a:r>
            <a:r>
              <a:rPr lang="en-US" sz="2400" dirty="0" smtClean="0"/>
              <a:t> UK, 15 September 2016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05064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Stephen Simmons</a:t>
            </a:r>
          </a:p>
          <a:p>
            <a:r>
              <a:rPr lang="en-US" sz="2000" dirty="0" smtClean="0"/>
              <a:t>mail@stevesimmons.com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16024" y="6104909"/>
            <a:ext cx="72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github.com/stevesimmons/pyconuk-motion-sensor-data-fusion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6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Mapping </a:t>
            </a:r>
            <a:r>
              <a:rPr lang="en-US" smtClean="0"/>
              <a:t>and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2" b="30546"/>
          <a:stretch/>
        </p:blipFill>
        <p:spPr bwMode="auto">
          <a:xfrm>
            <a:off x="1331640" y="836712"/>
            <a:ext cx="6439644" cy="593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7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VR…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48131"/>
            <a:ext cx="8769032" cy="5505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7" y="1124743"/>
            <a:ext cx="8572423" cy="53285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2040" r="-864" b="27315"/>
          <a:stretch/>
        </p:blipFill>
        <p:spPr bwMode="auto">
          <a:xfrm>
            <a:off x="1115616" y="890984"/>
            <a:ext cx="7161447" cy="599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2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12040</TotalTime>
  <Words>2696</Words>
  <Application>Microsoft Office PowerPoint</Application>
  <PresentationFormat>On-screen Show (4:3)</PresentationFormat>
  <Paragraphs>693</Paragraphs>
  <Slides>55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Python, Motion Sensors and Data Fusion  PyCon UK, 15 September 2016</vt:lpstr>
      <vt:lpstr>Goals for today…</vt:lpstr>
      <vt:lpstr>Goals for today…</vt:lpstr>
      <vt:lpstr>Goals for today…</vt:lpstr>
      <vt:lpstr>Goals for today…</vt:lpstr>
      <vt:lpstr>Mapping and navigation</vt:lpstr>
      <vt:lpstr>VR…</vt:lpstr>
      <vt:lpstr>AR…</vt:lpstr>
      <vt:lpstr>Motion capture…</vt:lpstr>
      <vt:lpstr>Motion capture…</vt:lpstr>
      <vt:lpstr>Control and stabilisation…</vt:lpstr>
      <vt:lpstr>Automotive…</vt:lpstr>
      <vt:lpstr>“Quantified self”…</vt:lpstr>
      <vt:lpstr>Sports coaching…</vt:lpstr>
      <vt:lpstr>Sports coaching…</vt:lpstr>
      <vt:lpstr>Sports coaching…</vt:lpstr>
      <vt:lpstr>Types of sensors</vt:lpstr>
      <vt:lpstr>Types of sensors</vt:lpstr>
      <vt:lpstr>Types of sensors</vt:lpstr>
      <vt:lpstr>Types of sensors</vt:lpstr>
      <vt:lpstr>Foucault’s gyroscope (1862)</vt:lpstr>
      <vt:lpstr>ST124-M inertial platform for Saturn V (1965)</vt:lpstr>
      <vt:lpstr>PowerPoint Presentation</vt:lpstr>
      <vt:lpstr> </vt:lpstr>
      <vt:lpstr>PowerPoint Presentation</vt:lpstr>
      <vt:lpstr>PowerPoint Presentation</vt:lpstr>
      <vt:lpstr>PowerPoint Presentation</vt:lpstr>
      <vt:lpstr>MEMS gyroscope (2016)</vt:lpstr>
      <vt:lpstr>MEMS gyroscope (2016)</vt:lpstr>
      <vt:lpstr>Sensors in Metawear CPRO and BBC micro:bit</vt:lpstr>
      <vt:lpstr>Metaware CPRO – hardware</vt:lpstr>
      <vt:lpstr>BBC microbit – hardware</vt:lpstr>
      <vt:lpstr>Example #1 – Wireless motion logging</vt:lpstr>
      <vt:lpstr>Example #1 – BBC microbit code</vt:lpstr>
      <vt:lpstr>Example #1 – BBC microbit code</vt:lpstr>
      <vt:lpstr>Example #1 – BBC microbit code</vt:lpstr>
      <vt:lpstr>Example #1 – Analyse data in IPython</vt:lpstr>
      <vt:lpstr>Example #1 – Analyse data in IPython</vt:lpstr>
      <vt:lpstr>Example #1 – Analyse data in IPython</vt:lpstr>
      <vt:lpstr>Example #1 – Analyse data in IPython</vt:lpstr>
      <vt:lpstr>Project ideas</vt:lpstr>
      <vt:lpstr>Data fusion algorithms</vt:lpstr>
      <vt:lpstr>Example #2 – Tilt-compensating compass</vt:lpstr>
      <vt:lpstr>Example #2 – Tilt-compensating compass</vt:lpstr>
      <vt:lpstr>Example #2 – Tilt-compensating compass</vt:lpstr>
      <vt:lpstr>Example #2 – Simple magnetometer calibration</vt:lpstr>
      <vt:lpstr>Example #3 – Mobile phone sensor data</vt:lpstr>
      <vt:lpstr>Example #3 – Mobile phone sensor data</vt:lpstr>
      <vt:lpstr>Example #3 – Mobile phone sensor data</vt:lpstr>
      <vt:lpstr>Example #3 – Kalman filter for 9-DoF IMU</vt:lpstr>
      <vt:lpstr>Example #3 – Kalman filter for 9-DoF IMU</vt:lpstr>
      <vt:lpstr>Project ideas</vt:lpstr>
      <vt:lpstr>Goals for today…</vt:lpstr>
      <vt:lpstr>References</vt:lpstr>
      <vt:lpstr>Python, Motion Sensors and Data Fusion  PyCon UK, 15 September 2016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 from the Inside PyData tutorial, 6 May 2016</dc:title>
  <dc:creator>stephen</dc:creator>
  <cp:lastModifiedBy>stephen</cp:lastModifiedBy>
  <cp:revision>342</cp:revision>
  <dcterms:created xsi:type="dcterms:W3CDTF">2016-05-02T21:59:25Z</dcterms:created>
  <dcterms:modified xsi:type="dcterms:W3CDTF">2016-09-14T22:35:19Z</dcterms:modified>
</cp:coreProperties>
</file>